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media/image1.jpeg" ContentType="image/jpeg"/>
  <Override PartName="/ppt/media/image2.jpeg" ContentType="image/jpeg"/>
  <Override PartName="/ppt/charts/chart4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20985"/>
          <c:y val="0.143056"/>
          <c:w val="0.784738"/>
          <c:h val="0.77410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Dosah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rgbClr val="ED1C24"/>
              </a:solidFill>
              <a:prstDash val="solid"/>
              <a:miter lim="400000"/>
            </a:ln>
            <a:effectLst/>
          </c:spPr>
          <c:marker>
            <c:symbol val="circle"/>
            <c:size val="6"/>
            <c:spPr>
              <a:solidFill>
                <a:srgbClr val="FFFFFF"/>
              </a:solidFill>
              <a:ln w="76200" cap="flat">
                <a:solidFill>
                  <a:srgbClr val="ED1C24"/>
                </a:solidFill>
                <a:prstDash val="solid"/>
                <a:miter lim="400000"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8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2019/2020</c:v>
                </c:pt>
                <c:pt idx="1">
                  <c:v>2020/2021</c:v>
                </c:pt>
                <c:pt idx="2">
                  <c:v>2021/22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10566.000000</c:v>
                </c:pt>
                <c:pt idx="1">
                  <c:v>134645.000000</c:v>
                </c:pt>
                <c:pt idx="2">
                  <c:v>643485.000000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2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175000"/>
        <c:minorUnit val="8750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096119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1" i="0" strike="noStrike" sz="1200" u="none">
              <a:solidFill>
                <a:srgbClr val="000000"/>
              </a:solidFill>
              <a:latin typeface="Helvetica Neue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01125"/>
          <c:y val="0.147016"/>
          <c:w val="0.819874"/>
          <c:h val="0.7682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Dosah - roční srovnání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rgbClr val="ED1C24"/>
              </a:solidFill>
              <a:prstDash val="solid"/>
              <a:miter lim="400000"/>
            </a:ln>
            <a:effectLst/>
          </c:spPr>
          <c:marker>
            <c:symbol val="circle"/>
            <c:size val="6"/>
            <c:spPr>
              <a:solidFill>
                <a:srgbClr val="FFFFFF"/>
              </a:solidFill>
              <a:ln w="76200" cap="flat">
                <a:solidFill>
                  <a:srgbClr val="ED1C24"/>
                </a:solidFill>
                <a:prstDash val="solid"/>
                <a:miter lim="400000"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8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2019/2020</c:v>
                </c:pt>
                <c:pt idx="1">
                  <c:v>2020/2021</c:v>
                </c:pt>
                <c:pt idx="2">
                  <c:v>2021/22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2184.000000</c:v>
                </c:pt>
                <c:pt idx="1">
                  <c:v>13568.000000</c:v>
                </c:pt>
                <c:pt idx="2">
                  <c:v>316427.000000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2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100000"/>
        <c:minorUnit val="5000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098088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1" i="0" strike="noStrike" sz="1200" u="none">
              <a:solidFill>
                <a:srgbClr val="000000"/>
              </a:solidFill>
              <a:latin typeface="Helvetica Neue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12297"/>
          <c:y val="0.0332758"/>
          <c:w val="0.882703"/>
          <c:h val="0.9209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Návštěvy</c:v>
                </c:pt>
              </c:strCache>
            </c:strRef>
          </c:tx>
          <c:spPr>
            <a:solidFill>
              <a:schemeClr val="accent1"/>
            </a:solidFill>
            <a:ln w="47625" cap="flat">
              <a:solidFill>
                <a:srgbClr val="EE1C24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25" cap="flat">
                <a:solidFill>
                  <a:srgbClr val="FEA83A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Sheet1!$A$2:$A$56</c:f>
              <c:strCache>
                <c:ptCount val="5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</c:strCache>
            </c:strRef>
          </c:cat>
          <c:val>
            <c:numRef>
              <c:f>Sheet1!$B$2:$B$56</c:f>
              <c:numCache>
                <c:ptCount val="55"/>
                <c:pt idx="0">
                  <c:v>4417.000000</c:v>
                </c:pt>
                <c:pt idx="1">
                  <c:v>6720.000000</c:v>
                </c:pt>
                <c:pt idx="2">
                  <c:v>8412.000000</c:v>
                </c:pt>
                <c:pt idx="3">
                  <c:v>9127.000000</c:v>
                </c:pt>
                <c:pt idx="4">
                  <c:v>5849.000000</c:v>
                </c:pt>
                <c:pt idx="5">
                  <c:v>4469.000000</c:v>
                </c:pt>
                <c:pt idx="6">
                  <c:v>4561.000000</c:v>
                </c:pt>
                <c:pt idx="7">
                  <c:v>4783.000000</c:v>
                </c:pt>
                <c:pt idx="8">
                  <c:v>5692.000000</c:v>
                </c:pt>
                <c:pt idx="9">
                  <c:v>5840.000000</c:v>
                </c:pt>
                <c:pt idx="10">
                  <c:v>5007.000000</c:v>
                </c:pt>
                <c:pt idx="11">
                  <c:v>5681.000000</c:v>
                </c:pt>
                <c:pt idx="12">
                  <c:v>7911.000000</c:v>
                </c:pt>
                <c:pt idx="13">
                  <c:v>11814.000000</c:v>
                </c:pt>
                <c:pt idx="14">
                  <c:v>14696.000000</c:v>
                </c:pt>
                <c:pt idx="15">
                  <c:v>17217.000000</c:v>
                </c:pt>
                <c:pt idx="16">
                  <c:v>15672.000000</c:v>
                </c:pt>
                <c:pt idx="17">
                  <c:v>13240.000000</c:v>
                </c:pt>
                <c:pt idx="18">
                  <c:v>14336.000000</c:v>
                </c:pt>
                <c:pt idx="19">
                  <c:v>14265.000000</c:v>
                </c:pt>
                <c:pt idx="20">
                  <c:v>14429.000000</c:v>
                </c:pt>
                <c:pt idx="21">
                  <c:v>14216.000000</c:v>
                </c:pt>
                <c:pt idx="22">
                  <c:v>15115.000000</c:v>
                </c:pt>
                <c:pt idx="23">
                  <c:v>14881.000000</c:v>
                </c:pt>
                <c:pt idx="24">
                  <c:v>12933.000000</c:v>
                </c:pt>
                <c:pt idx="25">
                  <c:v>13118.000000</c:v>
                </c:pt>
                <c:pt idx="26">
                  <c:v>14331.000000</c:v>
                </c:pt>
                <c:pt idx="27">
                  <c:v>13999.000000</c:v>
                </c:pt>
                <c:pt idx="28">
                  <c:v>15175.000000</c:v>
                </c:pt>
                <c:pt idx="29">
                  <c:v>8831.000000</c:v>
                </c:pt>
                <c:pt idx="30">
                  <c:v>8257.000000</c:v>
                </c:pt>
                <c:pt idx="31">
                  <c:v>13159.000000</c:v>
                </c:pt>
                <c:pt idx="32">
                  <c:v>15603.000000</c:v>
                </c:pt>
                <c:pt idx="33">
                  <c:v>13797.000000</c:v>
                </c:pt>
                <c:pt idx="34">
                  <c:v>11527.000000</c:v>
                </c:pt>
                <c:pt idx="35">
                  <c:v>11426.000000</c:v>
                </c:pt>
                <c:pt idx="36">
                  <c:v>14615.000000</c:v>
                </c:pt>
                <c:pt idx="37">
                  <c:v>14767.000000</c:v>
                </c:pt>
                <c:pt idx="38">
                  <c:v>12573.000000</c:v>
                </c:pt>
                <c:pt idx="39">
                  <c:v>11770.000000</c:v>
                </c:pt>
                <c:pt idx="40">
                  <c:v>11969.000000</c:v>
                </c:pt>
                <c:pt idx="41">
                  <c:v>14048.000000</c:v>
                </c:pt>
                <c:pt idx="42">
                  <c:v>12863.000000</c:v>
                </c:pt>
                <c:pt idx="43">
                  <c:v>13579.000000</c:v>
                </c:pt>
                <c:pt idx="44">
                  <c:v>13711.000000</c:v>
                </c:pt>
                <c:pt idx="45">
                  <c:v>11540.000000</c:v>
                </c:pt>
                <c:pt idx="46">
                  <c:v>11383.000000</c:v>
                </c:pt>
                <c:pt idx="47">
                  <c:v>14387.000000</c:v>
                </c:pt>
                <c:pt idx="48">
                  <c:v>13163.000000</c:v>
                </c:pt>
                <c:pt idx="49">
                  <c:v>16042.000000</c:v>
                </c:pt>
                <c:pt idx="50">
                  <c:v>16033.000000</c:v>
                </c:pt>
                <c:pt idx="51">
                  <c:v>13127.000000</c:v>
                </c:pt>
                <c:pt idx="52">
                  <c:v>11753.000000</c:v>
                </c:pt>
                <c:pt idx="53">
                  <c:v>10463.000000</c:v>
                </c:pt>
                <c:pt idx="54">
                  <c:v>3797.000000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" u="none">
                <a:solidFill>
                  <a:srgbClr val="FFFFFF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tickLblSkip val="33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latin typeface="Arial"/>
                  </a:rPr>
                  <a:t>Počet návštěv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9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midCat"/>
        <c:majorUnit val="4500"/>
        <c:minorUnit val="22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17419"/>
          <c:y val="0.0966147"/>
          <c:w val="0.821592"/>
          <c:h val="0.7395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Počet článků</c:v>
                </c:pt>
              </c:strCache>
            </c:strRef>
          </c:tx>
          <c:spPr>
            <a:solidFill>
              <a:schemeClr val="accent1"/>
            </a:solidFill>
            <a:ln w="47625" cap="flat">
              <a:solidFill>
                <a:srgbClr val="ED1C2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25" cap="flat">
                <a:solidFill>
                  <a:srgbClr val="FEA83A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6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18.000000</c:v>
                </c:pt>
                <c:pt idx="1">
                  <c:v>11.000000</c:v>
                </c:pt>
                <c:pt idx="2">
                  <c:v>14.000000</c:v>
                </c:pt>
                <c:pt idx="3">
                  <c:v>18.000000</c:v>
                </c:pt>
                <c:pt idx="4">
                  <c:v>36.000000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3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FFFFFF"/>
                </a:solidFill>
                <a:latin typeface="Arial"/>
              </a:defRPr>
            </a:pPr>
          </a:p>
        </c:txPr>
        <c:crossAx val="2094734552"/>
        <c:crosses val="autoZero"/>
        <c:crossBetween val="midCat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Text úrovně 1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Název snímku"/>
          <p:cNvSpPr txBox="1"/>
          <p:nvPr>
            <p:ph type="title" hasCustomPrompt="1"/>
          </p:nvPr>
        </p:nvSpPr>
        <p:spPr>
          <a:xfrm>
            <a:off x="452437" y="404812"/>
            <a:ext cx="8239126" cy="537437"/>
          </a:xfrm>
          <a:prstGeom prst="rect">
            <a:avLst/>
          </a:prstGeom>
        </p:spPr>
        <p:txBody>
          <a:bodyPr lIns="19050" tIns="19050" rIns="19050" bIns="19050"/>
          <a:lstStyle>
            <a:lvl1pPr defTabSz="914377">
              <a:lnSpc>
                <a:spcPct val="80000"/>
              </a:lnSpc>
              <a:defRPr b="1" spc="-59"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108" name="Podtitul snímku"/>
          <p:cNvSpPr txBox="1"/>
          <p:nvPr>
            <p:ph type="body" sz="quarter" idx="21" hasCustomPrompt="1"/>
          </p:nvPr>
        </p:nvSpPr>
        <p:spPr>
          <a:xfrm>
            <a:off x="452437" y="889860"/>
            <a:ext cx="8239126" cy="350544"/>
          </a:xfrm>
          <a:prstGeom prst="rect">
            <a:avLst/>
          </a:prstGeom>
          <a:ln w="3175"/>
        </p:spPr>
        <p:txBody>
          <a:bodyPr lIns="17144" tIns="17144" rIns="17144" bIns="17144"/>
          <a:lstStyle>
            <a:lvl1pPr marL="0" indent="0" defTabSz="309562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Podtitul snímku</a:t>
            </a:r>
          </a:p>
        </p:txBody>
      </p:sp>
      <p:sp>
        <p:nvSpPr>
          <p:cNvPr id="109" name="Text úrovně 1…"/>
          <p:cNvSpPr txBox="1"/>
          <p:nvPr>
            <p:ph type="body" idx="1" hasCustomPrompt="1"/>
          </p:nvPr>
        </p:nvSpPr>
        <p:spPr>
          <a:xfrm>
            <a:off x="452437" y="1593189"/>
            <a:ext cx="8239126" cy="3096005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FontTx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382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FontTx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FontTx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0574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FontTx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667000" indent="-228600" defTabSz="914377">
              <a:lnSpc>
                <a:spcPct val="90000"/>
              </a:lnSpc>
              <a:spcBef>
                <a:spcPts val="1600"/>
              </a:spcBef>
              <a:buClrTx/>
              <a:buSzPct val="123000"/>
              <a:buFontTx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Číslo snímku"/>
          <p:cNvSpPr txBox="1"/>
          <p:nvPr>
            <p:ph type="sldNum" sz="quarter" idx="2"/>
          </p:nvPr>
        </p:nvSpPr>
        <p:spPr>
          <a:xfrm>
            <a:off x="4501889" y="4918849"/>
            <a:ext cx="135535" cy="12700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19075">
              <a:defRPr sz="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Text názvu</a:t>
            </a:r>
          </a:p>
        </p:txBody>
      </p:sp>
      <p:sp>
        <p:nvSpPr>
          <p:cNvPr id="2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29" name="Text úrovně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8" name="Text úrovně 1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názvu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Text názvu</a:t>
            </a:r>
          </a:p>
        </p:txBody>
      </p:sp>
      <p:sp>
        <p:nvSpPr>
          <p:cNvPr id="56" name="Text úrovně 1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názvu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Text názvu</a:t>
            </a:r>
          </a:p>
        </p:txBody>
      </p:sp>
      <p:sp>
        <p:nvSpPr>
          <p:cNvPr id="6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" name="Text názvu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Text názvu</a:t>
            </a:r>
          </a:p>
        </p:txBody>
      </p:sp>
      <p:sp>
        <p:nvSpPr>
          <p:cNvPr id="74" name="Text úrovně 1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úrovně 1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ě 1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32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chart" Target="../charts/chart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2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chart" Target="../charts/chart4.xml"/><Relationship Id="rId11" Type="http://schemas.openxmlformats.org/officeDocument/2006/relationships/image" Target="../media/image39.png"/><Relationship Id="rId12" Type="http://schemas.openxmlformats.org/officeDocument/2006/relationships/image" Target="../media/image4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chart" Target="../charts/chart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54;p13"/>
          <p:cNvSpPr/>
          <p:nvPr/>
        </p:nvSpPr>
        <p:spPr>
          <a:xfrm>
            <a:off x="0" y="0"/>
            <a:ext cx="9160800" cy="5157000"/>
          </a:xfrm>
          <a:prstGeom prst="rect">
            <a:avLst/>
          </a:prstGeom>
          <a:solidFill>
            <a:srgbClr val="ED1C2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Google Shape;55;p13"/>
          <p:cNvSpPr txBox="1"/>
          <p:nvPr>
            <p:ph type="subTitle" sz="quarter" idx="1"/>
          </p:nvPr>
        </p:nvSpPr>
        <p:spPr>
          <a:xfrm>
            <a:off x="553574" y="4196650"/>
            <a:ext cx="9144001" cy="782701"/>
          </a:xfrm>
          <a:prstGeom prst="rect">
            <a:avLst/>
          </a:prstGeom>
        </p:spPr>
        <p:txBody>
          <a:bodyPr/>
          <a:lstStyle>
            <a:lvl1pPr marL="0" indent="0" algn="l">
              <a:defRPr b="1" sz="2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ZPRÁVA MARKETINGOVÉ KOMISE</a:t>
            </a:r>
          </a:p>
        </p:txBody>
      </p:sp>
      <p:pic>
        <p:nvPicPr>
          <p:cNvPr id="121" name="Google Shape;56;p13" descr="Google Shape;56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511474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oogle Shape;57;p13"/>
          <p:cNvSpPr txBox="1"/>
          <p:nvPr/>
        </p:nvSpPr>
        <p:spPr>
          <a:xfrm>
            <a:off x="477374" y="522424"/>
            <a:ext cx="8138102" cy="7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r">
              <a:defRPr b="1" sz="1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VALNÁ HROMADA ČBaS </a:t>
            </a:r>
            <a:br/>
            <a:r>
              <a:t>18. června 2022</a:t>
            </a:r>
          </a:p>
        </p:txBody>
      </p:sp>
      <p:sp>
        <p:nvSpPr>
          <p:cNvPr id="123" name="Google Shape;58;p13"/>
          <p:cNvSpPr/>
          <p:nvPr/>
        </p:nvSpPr>
        <p:spPr>
          <a:xfrm rot="4499965">
            <a:off x="3752548" y="2733593"/>
            <a:ext cx="5970352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Google Shape;59;p13"/>
          <p:cNvSpPr/>
          <p:nvPr/>
        </p:nvSpPr>
        <p:spPr>
          <a:xfrm rot="20697728">
            <a:off x="6623718" y="2245881"/>
            <a:ext cx="2592002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5" name="Google Shape;60;p13" descr="Google Shape;60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527266">
            <a:off x="519873" y="70450"/>
            <a:ext cx="2738550" cy="2738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nímek obrazovky 2022-06-14 v 23.28.06.png" descr="Snímek obrazovky 2022-06-14 v 23.28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383" y="1157210"/>
            <a:ext cx="776289" cy="76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Seskupit"/>
          <p:cNvGrpSpPr/>
          <p:nvPr/>
        </p:nvGrpSpPr>
        <p:grpSpPr>
          <a:xfrm>
            <a:off x="539303" y="2180922"/>
            <a:ext cx="3709182" cy="2144814"/>
            <a:chOff x="0" y="0"/>
            <a:chExt cx="3709181" cy="2144813"/>
          </a:xfrm>
        </p:grpSpPr>
        <p:grpSp>
          <p:nvGrpSpPr>
            <p:cNvPr id="228" name="Seskupit"/>
            <p:cNvGrpSpPr/>
            <p:nvPr/>
          </p:nvGrpSpPr>
          <p:grpSpPr>
            <a:xfrm>
              <a:off x="0" y="0"/>
              <a:ext cx="3709182" cy="2137931"/>
              <a:chOff x="0" y="0"/>
              <a:chExt cx="3709181" cy="2137930"/>
            </a:xfrm>
          </p:grpSpPr>
          <p:pic>
            <p:nvPicPr>
              <p:cNvPr id="224" name="Snímek obrazovky 2022-06-14 v 16.20.11.png" descr="Snímek obrazovky 2022-06-14 v 16.20.1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709182" cy="21379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5" name="Kruh"/>
              <p:cNvSpPr/>
              <p:nvPr/>
            </p:nvSpPr>
            <p:spPr>
              <a:xfrm>
                <a:off x="1385045" y="993230"/>
                <a:ext cx="375938" cy="375937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solidFill>
                  <a:srgbClr val="ED1C24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26" name="Ovál"/>
              <p:cNvSpPr/>
              <p:nvPr/>
            </p:nvSpPr>
            <p:spPr>
              <a:xfrm>
                <a:off x="821636" y="198022"/>
                <a:ext cx="731208" cy="375938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solidFill>
                  <a:srgbClr val="ED1C24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27" name="Snímek obrazovky 2022-06-15 v 14.21.43.png" descr="Snímek obrazovky 2022-06-15 v 14.21.4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815784" y="818020"/>
                <a:ext cx="672300" cy="317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9" name="Obdélník"/>
            <p:cNvSpPr/>
            <p:nvPr/>
          </p:nvSpPr>
          <p:spPr>
            <a:xfrm>
              <a:off x="52279" y="507794"/>
              <a:ext cx="337650" cy="163702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31" name="Snímek obrazovky 2022-06-15 v 0.02.42.png" descr="Snímek obrazovky 2022-06-15 v 0.02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8197" y="1531396"/>
            <a:ext cx="4488297" cy="248552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úspěšně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Seskupit"/>
          <p:cNvGrpSpPr/>
          <p:nvPr/>
        </p:nvGrpSpPr>
        <p:grpSpPr>
          <a:xfrm>
            <a:off x="3130368" y="1560950"/>
            <a:ext cx="5702911" cy="2401223"/>
            <a:chOff x="0" y="0"/>
            <a:chExt cx="5702910" cy="2401221"/>
          </a:xfrm>
        </p:grpSpPr>
        <p:pic>
          <p:nvPicPr>
            <p:cNvPr id="234" name="Snímek obrazovky 2022-06-15 v 14.38.56.png" descr="Snímek obrazovky 2022-06-15 v 14.38.5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834"/>
            <a:stretch>
              <a:fillRect/>
            </a:stretch>
          </p:blipFill>
          <p:spPr>
            <a:xfrm>
              <a:off x="0" y="0"/>
              <a:ext cx="4341309" cy="2399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Snímek obrazovky 2022-06-15 v 14.42.30.png" descr="Snímek obrazovky 2022-06-15 v 14.42.3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823" b="0"/>
            <a:stretch>
              <a:fillRect/>
            </a:stretch>
          </p:blipFill>
          <p:spPr>
            <a:xfrm>
              <a:off x="20205" y="7862"/>
              <a:ext cx="1203205" cy="1183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" name="Seskupit"/>
            <p:cNvGrpSpPr/>
            <p:nvPr/>
          </p:nvGrpSpPr>
          <p:grpSpPr>
            <a:xfrm>
              <a:off x="4315428" y="1087"/>
              <a:ext cx="1387483" cy="2400135"/>
              <a:chOff x="0" y="0"/>
              <a:chExt cx="1387482" cy="2400133"/>
            </a:xfrm>
          </p:grpSpPr>
          <p:pic>
            <p:nvPicPr>
              <p:cNvPr id="236" name="Snímek obrazovky 2022-06-15 v 14.45.37.png" descr="Snímek obrazovky 2022-06-15 v 14.45.37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510" y="0"/>
                <a:ext cx="1366463" cy="12137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7" name="Snímek obrazovky 2022-06-15 v 14.46.45.png" descr="Snímek obrazovky 2022-06-15 v 14.46.45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10591"/>
              <a:stretch>
                <a:fillRect/>
              </a:stretch>
            </p:blipFill>
            <p:spPr>
              <a:xfrm>
                <a:off x="0" y="1205012"/>
                <a:ext cx="1387483" cy="1195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42" name="Seskupit"/>
          <p:cNvGrpSpPr/>
          <p:nvPr/>
        </p:nvGrpSpPr>
        <p:grpSpPr>
          <a:xfrm>
            <a:off x="359149" y="1355824"/>
            <a:ext cx="2664831" cy="2836696"/>
            <a:chOff x="0" y="0"/>
            <a:chExt cx="2664829" cy="2836694"/>
          </a:xfrm>
        </p:grpSpPr>
        <p:pic>
          <p:nvPicPr>
            <p:cNvPr id="240" name="Snímek obrazovky 2022-06-15 v 14.35.10.png" descr="Snímek obrazovky 2022-06-15 v 14.35.1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061" r="0" b="0"/>
            <a:stretch>
              <a:fillRect/>
            </a:stretch>
          </p:blipFill>
          <p:spPr>
            <a:xfrm>
              <a:off x="0" y="0"/>
              <a:ext cx="2521113" cy="28366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Čtverec"/>
            <p:cNvSpPr/>
            <p:nvPr/>
          </p:nvSpPr>
          <p:spPr>
            <a:xfrm>
              <a:off x="2387805" y="805900"/>
              <a:ext cx="277025" cy="274927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43" name="Příklady typů příspěvků na soc. média"/>
          <p:cNvSpPr txBox="1"/>
          <p:nvPr/>
        </p:nvSpPr>
        <p:spPr>
          <a:xfrm>
            <a:off x="4935561" y="4115196"/>
            <a:ext cx="2108658" cy="174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914377">
              <a:defRPr b="1" i="1" sz="9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Příklady typů příspěvků na soc. média</a:t>
            </a:r>
          </a:p>
        </p:txBody>
      </p:sp>
      <p:sp>
        <p:nvSpPr>
          <p:cNvPr id="244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Co připravujeme</a:t>
            </a:r>
            <a:r>
              <a:rPr>
                <a:solidFill>
                  <a:srgbClr val="000000"/>
                </a:solidFill>
              </a:rPr>
              <a:t> na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Seskupit"/>
          <p:cNvGrpSpPr/>
          <p:nvPr/>
        </p:nvGrpSpPr>
        <p:grpSpPr>
          <a:xfrm>
            <a:off x="419409" y="2013235"/>
            <a:ext cx="1630135" cy="2485520"/>
            <a:chOff x="0" y="0"/>
            <a:chExt cx="1630134" cy="2485519"/>
          </a:xfrm>
        </p:grpSpPr>
        <p:pic>
          <p:nvPicPr>
            <p:cNvPr id="246" name="Snímek obrazovky 2022-06-15 v 0.02.42.png" descr="Snímek obrazovky 2022-06-15 v 0.02.4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3680" t="0" r="0" b="0"/>
            <a:stretch>
              <a:fillRect/>
            </a:stretch>
          </p:blipFill>
          <p:spPr>
            <a:xfrm>
              <a:off x="0" y="-1"/>
              <a:ext cx="1630135" cy="2485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Obdélník"/>
            <p:cNvSpPr/>
            <p:nvPr/>
          </p:nvSpPr>
          <p:spPr>
            <a:xfrm>
              <a:off x="155562" y="1733340"/>
              <a:ext cx="1425225" cy="725985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49" name="Snímek obrazovky 2022-06-15 v 14.49.23.png" descr="Snímek obrazovky 2022-06-15 v 14.49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358" y="2038543"/>
            <a:ext cx="5217178" cy="167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eskupit" descr="Seskupit"/>
          <p:cNvPicPr>
            <a:picLocks noChangeAspect="1"/>
          </p:cNvPicPr>
          <p:nvPr/>
        </p:nvPicPr>
        <p:blipFill>
          <a:blip r:embed="rId2">
            <a:extLst/>
          </a:blip>
          <a:srcRect l="0" t="0" r="35400" b="0"/>
          <a:stretch>
            <a:fillRect/>
          </a:stretch>
        </p:blipFill>
        <p:spPr>
          <a:xfrm>
            <a:off x="5562108" y="1711789"/>
            <a:ext cx="2899433" cy="2485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nímek obrazovky 2022-06-14 v 23.27.16.png" descr="Snímek obrazovky 2022-06-14 v 23.27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073" y="1491509"/>
            <a:ext cx="460808" cy="44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nímek obrazovky 2022-06-14 v 23.27.16.png" descr="Snímek obrazovky 2022-06-14 v 23.27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75406" y="1491509"/>
            <a:ext cx="460808" cy="44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Snímek obrazovky 2022-06-14 v 23.28.06.png" descr="Snímek obrazovky 2022-06-14 v 23.28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1684" y="1198788"/>
            <a:ext cx="453353" cy="44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75;p15" descr="Google Shape;75;p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Co připravujeme</a:t>
            </a:r>
            <a:r>
              <a:rPr>
                <a:solidFill>
                  <a:srgbClr val="000000"/>
                </a:solidFill>
              </a:rPr>
              <a:t> na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nímek obrazovky 2022-06-15 v 20.31.23.png" descr="Snímek obrazovky 2022-06-15 v 20.31.2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71162" y="893960"/>
            <a:ext cx="2657908" cy="3355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Upgrade typů příspěvků - grafika/video obsah…"/>
          <p:cNvSpPr txBox="1"/>
          <p:nvPr>
            <p:ph type="body" idx="1"/>
          </p:nvPr>
        </p:nvSpPr>
        <p:spPr>
          <a:xfrm>
            <a:off x="452437" y="1023747"/>
            <a:ext cx="8239126" cy="3096006"/>
          </a:xfrm>
          <a:prstGeom prst="rect">
            <a:avLst/>
          </a:prstGeom>
        </p:spPr>
        <p:txBody>
          <a:bodyPr/>
          <a:lstStyle/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</a:p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  <a:r>
              <a:t>Upgrade typů příspěvků - </a:t>
            </a:r>
            <a:r>
              <a:rPr b="1">
                <a:solidFill>
                  <a:srgbClr val="ED1C24"/>
                </a:solidFill>
              </a:rPr>
              <a:t>grafika/video obsah</a:t>
            </a:r>
          </a:p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  <a:r>
              <a:t>Oslovení generace Z a mladších -&gt; </a:t>
            </a:r>
            <a:r>
              <a:rPr b="1">
                <a:solidFill>
                  <a:srgbClr val="ED1D24"/>
                </a:solidFill>
              </a:rPr>
              <a:t>Tiktok</a:t>
            </a:r>
          </a:p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  <a:r>
              <a:t>Zlepšení</a:t>
            </a:r>
            <a:r>
              <a:rPr b="1"/>
              <a:t> </a:t>
            </a:r>
            <a:r>
              <a:rPr b="1">
                <a:solidFill>
                  <a:srgbClr val="ED1C24"/>
                </a:solidFill>
              </a:rPr>
              <a:t>komunikace</a:t>
            </a:r>
            <a:r>
              <a:rPr b="1"/>
              <a:t> </a:t>
            </a:r>
            <a:r>
              <a:t>s hráči</a:t>
            </a:r>
          </a:p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</a:p>
          <a:p>
            <a:pPr marL="162426" indent="-162426" defTabSz="822939">
              <a:lnSpc>
                <a:spcPct val="150000"/>
              </a:lnSpc>
              <a:spcBef>
                <a:spcPts val="1500"/>
              </a:spcBef>
              <a:buSzPct val="100000"/>
              <a:defRPr sz="1619"/>
            </a:pPr>
            <a:r>
              <a:t>Nacenění </a:t>
            </a:r>
            <a:r>
              <a:rPr b="1">
                <a:solidFill>
                  <a:srgbClr val="ED1C24"/>
                </a:solidFill>
              </a:rPr>
              <a:t>social media prostoru</a:t>
            </a:r>
            <a:r>
              <a:t> CzechBadminton</a:t>
            </a:r>
          </a:p>
        </p:txBody>
      </p:sp>
      <p:pic>
        <p:nvPicPr>
          <p:cNvPr id="259" name="Google Shape;75;p15" descr="Google Shape;75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74;p15"/>
          <p:cNvSpPr txBox="1"/>
          <p:nvPr/>
        </p:nvSpPr>
        <p:spPr>
          <a:xfrm>
            <a:off x="311699" y="206376"/>
            <a:ext cx="5932560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Cíle </a:t>
            </a:r>
            <a:r>
              <a:rPr>
                <a:solidFill>
                  <a:srgbClr val="000000"/>
                </a:solidFill>
              </a:rPr>
              <a:t>pro 2. polovinu roku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75;p15" descr="Google Shape;75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graphicFrame>
        <p:nvGraphicFramePr>
          <p:cNvPr id="264" name="2D spojnicový graf"/>
          <p:cNvGraphicFramePr/>
          <p:nvPr/>
        </p:nvGraphicFramePr>
        <p:xfrm>
          <a:off x="540901" y="2336847"/>
          <a:ext cx="7273933" cy="18521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65" name="1.6.2021"/>
          <p:cNvSpPr txBox="1"/>
          <p:nvPr/>
        </p:nvSpPr>
        <p:spPr>
          <a:xfrm>
            <a:off x="1114914" y="4218154"/>
            <a:ext cx="79624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1.6.2021</a:t>
            </a:r>
          </a:p>
        </p:txBody>
      </p:sp>
      <p:sp>
        <p:nvSpPr>
          <p:cNvPr id="266" name="14.6.2022"/>
          <p:cNvSpPr txBox="1"/>
          <p:nvPr/>
        </p:nvSpPr>
        <p:spPr>
          <a:xfrm>
            <a:off x="7198452" y="4218154"/>
            <a:ext cx="89512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14.6.2022</a:t>
            </a:r>
          </a:p>
        </p:txBody>
      </p:sp>
      <p:sp>
        <p:nvSpPr>
          <p:cNvPr id="267" name="1.1.2022"/>
          <p:cNvSpPr txBox="1"/>
          <p:nvPr/>
        </p:nvSpPr>
        <p:spPr>
          <a:xfrm>
            <a:off x="4636716" y="4218154"/>
            <a:ext cx="598498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1.1.2022</a:t>
            </a:r>
          </a:p>
        </p:txBody>
      </p:sp>
      <p:sp>
        <p:nvSpPr>
          <p:cNvPr id="268" name="Počet návštěv: 632 089…"/>
          <p:cNvSpPr txBox="1"/>
          <p:nvPr/>
        </p:nvSpPr>
        <p:spPr>
          <a:xfrm>
            <a:off x="363308" y="1063545"/>
            <a:ext cx="2758863" cy="72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2000"/>
            </a:pPr>
            <a:r>
              <a:t>Počet návštěv: </a:t>
            </a:r>
            <a:r>
              <a:rPr>
                <a:solidFill>
                  <a:srgbClr val="E81B23"/>
                </a:solidFill>
              </a:rPr>
              <a:t>632 089</a:t>
            </a:r>
          </a:p>
          <a:p>
            <a:pPr>
              <a:lnSpc>
                <a:spcPct val="120000"/>
              </a:lnSpc>
              <a:defRPr sz="2000"/>
            </a:pPr>
            <a:r>
              <a:t>Počet uživatelů: </a:t>
            </a:r>
            <a:r>
              <a:rPr>
                <a:solidFill>
                  <a:srgbClr val="E31B22"/>
                </a:solidFill>
              </a:rPr>
              <a:t>94 458</a:t>
            </a:r>
          </a:p>
        </p:txBody>
      </p:sp>
      <p:sp>
        <p:nvSpPr>
          <p:cNvPr id="269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8520602" cy="7926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Redakce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foto_650b3d9008.jpeg" descr="foto_650b3d9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1207" y="3112670"/>
            <a:ext cx="1649501" cy="1268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Google Shape;75;p15" descr="Google Shape;75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pic>
        <p:nvPicPr>
          <p:cNvPr id="274" name="logo-prima-cnn-news-big.png" descr="logo-prima-cnn-news-bi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2837" y="1767806"/>
            <a:ext cx="1796417" cy="631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metro-logo.jpeg" descr="metro-logo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6881" y="2564219"/>
            <a:ext cx="1482468" cy="52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ogo-isport.png" descr="logo-ispo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9280" y="2323621"/>
            <a:ext cx="2199335" cy="164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1280px-Mf_dnes_logo.png" descr="1280px-Mf_dnes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87120" y="3666002"/>
            <a:ext cx="1635655" cy="595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eska_televize_logo_2012.png" descr="Ceska_televize_logo_20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50291" y="1243684"/>
            <a:ext cx="1909138" cy="190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Snímek obrazovky 2022-03-01 v 11.17.05.png" descr="Snímek obrazovky 2022-03-01 v 11.17.0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55474" y="761983"/>
            <a:ext cx="2092648" cy="40437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0" name="2D spojnicový graf"/>
          <p:cNvGraphicFramePr/>
          <p:nvPr/>
        </p:nvGraphicFramePr>
        <p:xfrm>
          <a:off x="254016" y="2256739"/>
          <a:ext cx="4226480" cy="191584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10"/>
          </a:graphicData>
        </a:graphic>
      </p:graphicFrame>
      <p:sp>
        <p:nvSpPr>
          <p:cNvPr id="281" name="V roce 2022 bylo vypublikováno 97 článků…"/>
          <p:cNvSpPr txBox="1"/>
          <p:nvPr/>
        </p:nvSpPr>
        <p:spPr>
          <a:xfrm>
            <a:off x="555501" y="1043385"/>
            <a:ext cx="4363666" cy="860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40368" indent="-140368">
              <a:buSzPct val="1000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 roce 2022 bylo vypublikováno </a:t>
            </a:r>
            <a:r>
              <a:rPr b="1"/>
              <a:t>97 článků</a:t>
            </a:r>
          </a:p>
          <a:p>
            <a:pPr marL="140368" indent="-140368">
              <a:buSzPct val="1000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140368" indent="-140368">
              <a:buSzPct val="1000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Národní i regionální média</a:t>
            </a:r>
          </a:p>
        </p:txBody>
      </p:sp>
      <p:pic>
        <p:nvPicPr>
          <p:cNvPr id="282" name="lidovky-logo.png" descr="lidovky-l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311498" y="1015167"/>
            <a:ext cx="2291329" cy="91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stažený soubor.png" descr="stažený soub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06952" y="1242950"/>
            <a:ext cx="1482469" cy="46096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8520602" cy="7926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PR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75;p15" descr="Google Shape;75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sp>
        <p:nvSpPr>
          <p:cNvPr id="288" name="Google Shape;132;p28"/>
          <p:cNvSpPr txBox="1"/>
          <p:nvPr/>
        </p:nvSpPr>
        <p:spPr>
          <a:xfrm>
            <a:off x="253877" y="1298495"/>
            <a:ext cx="5527428" cy="2697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lvl="1" marL="521368" indent="-140368">
              <a:lnSpc>
                <a:spcPct val="200000"/>
              </a:lnSpc>
              <a:buSzPct val="100000"/>
              <a:buChar char="•"/>
              <a:defRPr sz="1800">
                <a:latin typeface="DM Sans"/>
                <a:ea typeface="DM Sans"/>
                <a:cs typeface="DM Sans"/>
                <a:sym typeface="DM Sans"/>
              </a:defRPr>
            </a:pPr>
            <a:r>
              <a:t>Vytvoření manuálů</a:t>
            </a:r>
          </a:p>
          <a:p>
            <a:pPr lvl="1" marL="521368" indent="-140368">
              <a:lnSpc>
                <a:spcPct val="200000"/>
              </a:lnSpc>
              <a:buSzPct val="100000"/>
              <a:buChar char="•"/>
              <a:defRPr sz="1800">
                <a:latin typeface="DM Sans"/>
                <a:ea typeface="DM Sans"/>
                <a:cs typeface="DM Sans"/>
                <a:sym typeface="DM Sans"/>
              </a:defRPr>
            </a:pPr>
            <a:r>
              <a:t>Spolupráce s komisí rozvoje</a:t>
            </a:r>
          </a:p>
          <a:p>
            <a:pPr lvl="1" marL="521368" indent="-140368">
              <a:lnSpc>
                <a:spcPct val="200000"/>
              </a:lnSpc>
              <a:buSzPct val="100000"/>
              <a:buChar char="•"/>
              <a:defRPr sz="1800">
                <a:latin typeface="DM Sans"/>
                <a:ea typeface="DM Sans"/>
                <a:cs typeface="DM Sans"/>
                <a:sym typeface="DM Sans"/>
              </a:defRPr>
            </a:pPr>
            <a:r>
              <a:t>Extraliga na streamu a na ČT sport plus</a:t>
            </a:r>
          </a:p>
          <a:p>
            <a:pPr lvl="1" marL="521368" indent="-140368">
              <a:lnSpc>
                <a:spcPct val="200000"/>
              </a:lnSpc>
              <a:buSzPct val="100000"/>
              <a:buChar char="•"/>
              <a:defRPr sz="1800">
                <a:latin typeface="DM Sans"/>
                <a:ea typeface="DM Sans"/>
                <a:cs typeface="DM Sans"/>
                <a:sym typeface="DM Sans"/>
              </a:defRPr>
            </a:pPr>
            <a:r>
              <a:t>Marketingová pomoc na MMČR</a:t>
            </a:r>
          </a:p>
          <a:p>
            <a:pPr lvl="1" marL="521368" indent="-140368">
              <a:lnSpc>
                <a:spcPct val="200000"/>
              </a:lnSpc>
              <a:buSzPct val="100000"/>
              <a:buChar char="•"/>
              <a:defRPr sz="1800">
                <a:latin typeface="DM Sans"/>
                <a:ea typeface="DM Sans"/>
                <a:cs typeface="DM Sans"/>
                <a:sym typeface="DM Sans"/>
              </a:defRPr>
            </a:pPr>
            <a:r>
              <a:t>Oslovení potencionálních partnerů</a:t>
            </a:r>
          </a:p>
        </p:txBody>
      </p:sp>
      <p:sp>
        <p:nvSpPr>
          <p:cNvPr id="289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3910389" cy="7926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Krátkodobé </a:t>
            </a:r>
            <a:r>
              <a:rPr>
                <a:solidFill>
                  <a:srgbClr val="000000"/>
                </a:solidFill>
              </a:rPr>
              <a:t>vize MK</a:t>
            </a:r>
          </a:p>
        </p:txBody>
      </p:sp>
      <p:pic>
        <p:nvPicPr>
          <p:cNvPr id="290" name="EXTRALIGA ZÁPASY.png" descr="EXTRALIGA ZÁPAS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0271" y="1796469"/>
            <a:ext cx="7698614" cy="3347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75;p15" descr="Google Shape;75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sp>
        <p:nvSpPr>
          <p:cNvPr id="294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Dlouhodobé </a:t>
            </a:r>
            <a:r>
              <a:rPr>
                <a:solidFill>
                  <a:srgbClr val="000000"/>
                </a:solidFill>
              </a:rPr>
              <a:t>vize MK</a:t>
            </a:r>
          </a:p>
        </p:txBody>
      </p:sp>
      <p:sp>
        <p:nvSpPr>
          <p:cNvPr id="295" name="💰 SPONZOŘI"/>
          <p:cNvSpPr txBox="1"/>
          <p:nvPr/>
        </p:nvSpPr>
        <p:spPr>
          <a:xfrm>
            <a:off x="3225140" y="1454042"/>
            <a:ext cx="236966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💰 SPONZOŘI</a:t>
            </a:r>
          </a:p>
        </p:txBody>
      </p:sp>
      <p:sp>
        <p:nvSpPr>
          <p:cNvPr id="296" name="💪 POSILOVÁNÍ BRANDU"/>
          <p:cNvSpPr txBox="1"/>
          <p:nvPr/>
        </p:nvSpPr>
        <p:spPr>
          <a:xfrm>
            <a:off x="3232062" y="2786310"/>
            <a:ext cx="2453832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1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💪 POSILOVÁNÍ BRANDU</a:t>
            </a:r>
          </a:p>
        </p:txBody>
      </p:sp>
      <p:sp>
        <p:nvSpPr>
          <p:cNvPr id="297" name="📺 Komunikace &amp; PR"/>
          <p:cNvSpPr txBox="1"/>
          <p:nvPr/>
        </p:nvSpPr>
        <p:spPr>
          <a:xfrm>
            <a:off x="3375686" y="3608230"/>
            <a:ext cx="2068577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📺 Komunikace &amp; PR</a:t>
            </a:r>
          </a:p>
        </p:txBody>
      </p:sp>
      <p:sp>
        <p:nvSpPr>
          <p:cNvPr id="298" name="🏆 Výsledky hráčů"/>
          <p:cNvSpPr txBox="1"/>
          <p:nvPr/>
        </p:nvSpPr>
        <p:spPr>
          <a:xfrm>
            <a:off x="6355620" y="3573103"/>
            <a:ext cx="180482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🏆 Výsledky hráčů</a:t>
            </a:r>
          </a:p>
        </p:txBody>
      </p:sp>
      <p:sp>
        <p:nvSpPr>
          <p:cNvPr id="299" name="🏸 Projekty"/>
          <p:cNvSpPr txBox="1"/>
          <p:nvPr/>
        </p:nvSpPr>
        <p:spPr>
          <a:xfrm>
            <a:off x="1299381" y="3573103"/>
            <a:ext cx="1164946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🏸 Projekty</a:t>
            </a:r>
          </a:p>
        </p:txBody>
      </p:sp>
      <p:sp>
        <p:nvSpPr>
          <p:cNvPr id="300" name="Ovál"/>
          <p:cNvSpPr/>
          <p:nvPr/>
        </p:nvSpPr>
        <p:spPr>
          <a:xfrm>
            <a:off x="2755070" y="1253329"/>
            <a:ext cx="3501490" cy="962408"/>
          </a:xfrm>
          <a:prstGeom prst="ellipse">
            <a:avLst/>
          </a:prstGeom>
          <a:ln w="25400">
            <a:solidFill>
              <a:srgbClr val="ED1C2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noFill/>
              </a:defRPr>
            </a:pPr>
          </a:p>
        </p:txBody>
      </p:sp>
      <p:sp>
        <p:nvSpPr>
          <p:cNvPr id="301" name="Ovál"/>
          <p:cNvSpPr/>
          <p:nvPr/>
        </p:nvSpPr>
        <p:spPr>
          <a:xfrm>
            <a:off x="2835233" y="1126329"/>
            <a:ext cx="3247490" cy="1216408"/>
          </a:xfrm>
          <a:prstGeom prst="ellipse">
            <a:avLst/>
          </a:prstGeom>
          <a:ln w="25400">
            <a:solidFill>
              <a:srgbClr val="ED1C2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noFill/>
              </a:defRPr>
            </a:pPr>
          </a:p>
        </p:txBody>
      </p:sp>
      <p:sp>
        <p:nvSpPr>
          <p:cNvPr id="302" name="Ovál"/>
          <p:cNvSpPr/>
          <p:nvPr/>
        </p:nvSpPr>
        <p:spPr>
          <a:xfrm>
            <a:off x="2821255" y="1265224"/>
            <a:ext cx="3501490" cy="962409"/>
          </a:xfrm>
          <a:prstGeom prst="ellipse">
            <a:avLst/>
          </a:prstGeom>
          <a:ln w="25400">
            <a:solidFill>
              <a:srgbClr val="ED1C2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noFill/>
              </a:defRPr>
            </a:pPr>
          </a:p>
        </p:txBody>
      </p:sp>
      <p:sp>
        <p:nvSpPr>
          <p:cNvPr id="303" name="Ovál"/>
          <p:cNvSpPr/>
          <p:nvPr/>
        </p:nvSpPr>
        <p:spPr>
          <a:xfrm>
            <a:off x="2680711" y="1197744"/>
            <a:ext cx="3556534" cy="1097369"/>
          </a:xfrm>
          <a:prstGeom prst="ellipse">
            <a:avLst/>
          </a:prstGeom>
          <a:ln w="25400">
            <a:solidFill>
              <a:srgbClr val="ED1C23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noFill/>
              </a:defRPr>
            </a:pPr>
          </a:p>
        </p:txBody>
      </p:sp>
      <p:sp>
        <p:nvSpPr>
          <p:cNvPr id="304" name="Čára"/>
          <p:cNvSpPr/>
          <p:nvPr/>
        </p:nvSpPr>
        <p:spPr>
          <a:xfrm flipV="1">
            <a:off x="4458977" y="2493880"/>
            <a:ext cx="1" cy="288390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5" name="Čára"/>
          <p:cNvSpPr/>
          <p:nvPr/>
        </p:nvSpPr>
        <p:spPr>
          <a:xfrm flipV="1">
            <a:off x="4458977" y="3260947"/>
            <a:ext cx="1" cy="288390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6" name="Čára"/>
          <p:cNvSpPr/>
          <p:nvPr/>
        </p:nvSpPr>
        <p:spPr>
          <a:xfrm flipV="1">
            <a:off x="2504228" y="3256261"/>
            <a:ext cx="407333" cy="407333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7" name="Čára"/>
          <p:cNvSpPr/>
          <p:nvPr/>
        </p:nvSpPr>
        <p:spPr>
          <a:xfrm flipH="1" flipV="1">
            <a:off x="5908387" y="3252302"/>
            <a:ext cx="412661" cy="412661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8" name="Čára"/>
          <p:cNvSpPr/>
          <p:nvPr/>
        </p:nvSpPr>
        <p:spPr>
          <a:xfrm flipH="1">
            <a:off x="5754861" y="3819050"/>
            <a:ext cx="582133" cy="1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09" name="Čára"/>
          <p:cNvSpPr/>
          <p:nvPr/>
        </p:nvSpPr>
        <p:spPr>
          <a:xfrm>
            <a:off x="2495248" y="3819050"/>
            <a:ext cx="569839" cy="1"/>
          </a:xfrm>
          <a:prstGeom prst="line">
            <a:avLst/>
          </a:prstGeom>
          <a:ln w="25400">
            <a:solidFill>
              <a:srgbClr val="ED1C23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99;p25"/>
          <p:cNvSpPr/>
          <p:nvPr/>
        </p:nvSpPr>
        <p:spPr>
          <a:xfrm>
            <a:off x="-23550" y="-6750"/>
            <a:ext cx="9160800" cy="5157000"/>
          </a:xfrm>
          <a:prstGeom prst="rect">
            <a:avLst/>
          </a:prstGeom>
          <a:solidFill>
            <a:srgbClr val="ED1C2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12" name="Google Shape;101;p25" descr="Google Shape;101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511474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Google Shape;103;p25"/>
          <p:cNvSpPr/>
          <p:nvPr/>
        </p:nvSpPr>
        <p:spPr>
          <a:xfrm rot="15326632">
            <a:off x="-77629" y="2550867"/>
            <a:ext cx="5508002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4" name="Google Shape;104;p25"/>
          <p:cNvSpPr/>
          <p:nvPr/>
        </p:nvSpPr>
        <p:spPr>
          <a:xfrm rot="10068774">
            <a:off x="-52740" y="2989452"/>
            <a:ext cx="2808001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5" name="Podnadpis 4"/>
          <p:cNvSpPr txBox="1"/>
          <p:nvPr>
            <p:ph type="subTitle" sz="quarter" idx="1"/>
          </p:nvPr>
        </p:nvSpPr>
        <p:spPr>
          <a:xfrm>
            <a:off x="3072568" y="1405704"/>
            <a:ext cx="2968564" cy="1479779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DĚKUJI ZA POZORNOST</a:t>
            </a:r>
          </a:p>
        </p:txBody>
      </p:sp>
      <p:sp>
        <p:nvSpPr>
          <p:cNvPr id="316" name="TextovéPole 14"/>
          <p:cNvSpPr txBox="1"/>
          <p:nvPr/>
        </p:nvSpPr>
        <p:spPr>
          <a:xfrm>
            <a:off x="3031318" y="3111073"/>
            <a:ext cx="3081364" cy="83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spcBef>
                <a:spcPts val="1600"/>
              </a:spcBef>
              <a:defRPr b="1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Vojtěch Šelong</a:t>
            </a:r>
            <a:br/>
            <a:r>
              <a:rPr b="0"/>
              <a:t>selong@czechbadminton.cz</a:t>
            </a:r>
            <a:br>
              <a:rPr b="0"/>
            </a:br>
            <a:r>
              <a:rPr b="0"/>
              <a:t>marketing@czechbadminton.cz</a:t>
            </a:r>
          </a:p>
        </p:txBody>
      </p:sp>
      <p:sp>
        <p:nvSpPr>
          <p:cNvPr id="317" name="Google Shape;103;p25"/>
          <p:cNvSpPr/>
          <p:nvPr/>
        </p:nvSpPr>
        <p:spPr>
          <a:xfrm rot="4499965">
            <a:off x="3901764" y="2510290"/>
            <a:ext cx="5508002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8" name="Google Shape;104;p25"/>
          <p:cNvSpPr/>
          <p:nvPr/>
        </p:nvSpPr>
        <p:spPr>
          <a:xfrm rot="20645475">
            <a:off x="6623102" y="2064236"/>
            <a:ext cx="2628001" cy="1627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8520602" cy="7926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Tým marketingové komise</a:t>
            </a:r>
          </a:p>
        </p:txBody>
      </p:sp>
      <p:pic>
        <p:nvPicPr>
          <p:cNvPr id="128" name="Google Shape;75;p15" descr="Google Shape;75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pic>
        <p:nvPicPr>
          <p:cNvPr id="130" name="Snímek obrazovky 2022-06-15 v 19.43.44.png" descr="Snímek obrazovky 2022-06-15 v 19.43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322" y="1279540"/>
            <a:ext cx="2099659" cy="27784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1" name="Snímek obrazovky 2022-06-15 v 19.44.04.png" descr="Snímek obrazovky 2022-06-15 v 19.44.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2171" y="1295327"/>
            <a:ext cx="2099658" cy="2762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" name="Snímek obrazovky 2022-06-15 v 19.44.17.png" descr="Snímek obrazovky 2022-06-15 v 19.44.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4019" y="1295327"/>
            <a:ext cx="2099659" cy="2762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3" name="Kateřina Hejdrychová"/>
          <p:cNvSpPr txBox="1"/>
          <p:nvPr/>
        </p:nvSpPr>
        <p:spPr>
          <a:xfrm>
            <a:off x="1085263" y="4187813"/>
            <a:ext cx="1809777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Kateřina Hejdrychová</a:t>
            </a:r>
          </a:p>
        </p:txBody>
      </p:sp>
      <p:sp>
        <p:nvSpPr>
          <p:cNvPr id="134" name="Jan Nováček"/>
          <p:cNvSpPr txBox="1"/>
          <p:nvPr/>
        </p:nvSpPr>
        <p:spPr>
          <a:xfrm>
            <a:off x="4002887" y="4187813"/>
            <a:ext cx="1138226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Jan Nováček</a:t>
            </a:r>
          </a:p>
        </p:txBody>
      </p:sp>
      <p:sp>
        <p:nvSpPr>
          <p:cNvPr id="135" name="Jiří Uhlíř (externista)"/>
          <p:cNvSpPr txBox="1"/>
          <p:nvPr/>
        </p:nvSpPr>
        <p:spPr>
          <a:xfrm>
            <a:off x="6665635" y="4187813"/>
            <a:ext cx="976427" cy="492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Jiří Uhlíř</a:t>
            </a:r>
            <a:br/>
            <a:r>
              <a:t>(externista)</a:t>
            </a:r>
          </a:p>
        </p:txBody>
      </p:sp>
      <p:sp>
        <p:nvSpPr>
          <p:cNvPr id="136" name="Předseda MK: Vojtěch Šelong"/>
          <p:cNvSpPr txBox="1"/>
          <p:nvPr/>
        </p:nvSpPr>
        <p:spPr>
          <a:xfrm>
            <a:off x="382066" y="778008"/>
            <a:ext cx="2475282" cy="289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Předseda MK: Vojtěch Šelong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75;p15" descr="Google Shape;75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57;p13"/>
          <p:cNvSpPr txBox="1"/>
          <p:nvPr/>
        </p:nvSpPr>
        <p:spPr>
          <a:xfrm>
            <a:off x="346581" y="4597810"/>
            <a:ext cx="1646864" cy="33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b="1" sz="10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VALNÁ HROMADA 2022</a:t>
            </a:r>
          </a:p>
        </p:txBody>
      </p:sp>
      <p:sp>
        <p:nvSpPr>
          <p:cNvPr id="140" name="Google Shape;74;p15"/>
          <p:cNvSpPr txBox="1"/>
          <p:nvPr>
            <p:ph type="body" sz="quarter" idx="4294967295"/>
          </p:nvPr>
        </p:nvSpPr>
        <p:spPr>
          <a:xfrm>
            <a:off x="311699" y="206376"/>
            <a:ext cx="8520602" cy="7926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pPr/>
            <a:r>
              <a:t>Práce předsedy MK</a:t>
            </a:r>
          </a:p>
        </p:txBody>
      </p:sp>
      <p:sp>
        <p:nvSpPr>
          <p:cNvPr id="141" name="12. února - 18. června 2022"/>
          <p:cNvSpPr txBox="1"/>
          <p:nvPr/>
        </p:nvSpPr>
        <p:spPr>
          <a:xfrm>
            <a:off x="356666" y="778008"/>
            <a:ext cx="2611426" cy="31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12. února - 18. června 2022</a:t>
            </a:r>
          </a:p>
        </p:txBody>
      </p:sp>
      <p:sp>
        <p:nvSpPr>
          <p:cNvPr id="142" name="Navázání spolupráce se stávajícím týmem…"/>
          <p:cNvSpPr txBox="1"/>
          <p:nvPr/>
        </p:nvSpPr>
        <p:spPr>
          <a:xfrm>
            <a:off x="318288" y="1473453"/>
            <a:ext cx="10009006" cy="2196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40368" indent="-140368">
              <a:lnSpc>
                <a:spcPct val="200000"/>
              </a:lnSpc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Navázání spolupráce se stávajícím týmem</a:t>
            </a:r>
          </a:p>
          <a:p>
            <a:pPr marL="140368" indent="-140368">
              <a:lnSpc>
                <a:spcPct val="200000"/>
              </a:lnSpc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Rozpočet marketingové komise</a:t>
            </a:r>
          </a:p>
          <a:p>
            <a:pPr marL="140368" indent="-140368">
              <a:lnSpc>
                <a:spcPct val="200000"/>
              </a:lnSpc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Koordinace obsahu</a:t>
            </a:r>
          </a:p>
          <a:p>
            <a:pPr marL="140368" indent="-140368">
              <a:lnSpc>
                <a:spcPct val="200000"/>
              </a:lnSpc>
              <a:buSzPct val="100000"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Mediální spolupráce (stream, ČT sport Plus)</a:t>
            </a:r>
          </a:p>
        </p:txBody>
      </p:sp>
      <p:pic>
        <p:nvPicPr>
          <p:cNvPr id="143" name="ČT_Sport_logo_2012.svg.png" descr="ČT_Sport_logo_2012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3680" y="2112063"/>
            <a:ext cx="2965339" cy="667202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Začátek                listopad 2017…"/>
          <p:cNvSpPr txBox="1"/>
          <p:nvPr>
            <p:ph type="body" idx="1"/>
          </p:nvPr>
        </p:nvSpPr>
        <p:spPr>
          <a:xfrm>
            <a:off x="452437" y="1274572"/>
            <a:ext cx="8239126" cy="3096006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Začátek                listopad 2017</a:t>
            </a:r>
          </a:p>
          <a:p>
            <a:pPr marL="0" indent="0">
              <a:buSzTx/>
              <a:buNone/>
              <a:defRPr sz="2000"/>
            </a:pPr>
          </a:p>
          <a:p>
            <a:pPr marL="220578" indent="-220578">
              <a:buSzPct val="100000"/>
              <a:defRPr sz="2000"/>
            </a:pPr>
            <a:r>
              <a:rPr>
                <a:solidFill>
                  <a:srgbClr val="ED1C24"/>
                </a:solidFill>
              </a:rPr>
              <a:t>Nejrychlejší</a:t>
            </a:r>
            <a:r>
              <a:t> informační médium</a:t>
            </a:r>
          </a:p>
          <a:p>
            <a:pPr marL="220578" indent="-220578">
              <a:buSzPct val="100000"/>
              <a:defRPr sz="2000"/>
            </a:pPr>
            <a:r>
              <a:t>Oslovení </a:t>
            </a:r>
            <a:r>
              <a:rPr>
                <a:solidFill>
                  <a:srgbClr val="ED1C24"/>
                </a:solidFill>
              </a:rPr>
              <a:t>mladší generace</a:t>
            </a:r>
            <a:r>
              <a:t> (Instagram              TikTok)</a:t>
            </a:r>
          </a:p>
          <a:p>
            <a:pPr marL="220578" indent="-220578">
              <a:buSzPct val="100000"/>
              <a:defRPr sz="2000"/>
            </a:pPr>
            <a:r>
              <a:t>Posílení </a:t>
            </a:r>
            <a:r>
              <a:rPr>
                <a:solidFill>
                  <a:srgbClr val="ED1C23"/>
                </a:solidFill>
              </a:rPr>
              <a:t>brandu</a:t>
            </a:r>
            <a:r>
              <a:t> CzechBadminton</a:t>
            </a:r>
          </a:p>
          <a:p>
            <a:pPr marL="220578" indent="-220578">
              <a:buSzPct val="100000"/>
              <a:defRPr sz="2000"/>
            </a:pPr>
            <a:r>
              <a:rPr>
                <a:solidFill>
                  <a:srgbClr val="ED1C24"/>
                </a:solidFill>
              </a:rPr>
              <a:t>Reklamní prostor</a:t>
            </a:r>
            <a:r>
              <a:t> ČBaS - pro zákazníky i pro sebe-prezentaci </a:t>
            </a:r>
          </a:p>
        </p:txBody>
      </p:sp>
      <p:sp>
        <p:nvSpPr>
          <p:cNvPr id="146" name="Šipka"/>
          <p:cNvSpPr/>
          <p:nvPr/>
        </p:nvSpPr>
        <p:spPr>
          <a:xfrm>
            <a:off x="1778935" y="1359733"/>
            <a:ext cx="678372" cy="214827"/>
          </a:xfrm>
          <a:prstGeom prst="rightArrow">
            <a:avLst>
              <a:gd name="adj1" fmla="val 32000"/>
              <a:gd name="adj2" fmla="val 68783"/>
            </a:avLst>
          </a:prstGeom>
          <a:solidFill>
            <a:srgbClr val="ED1C24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7" name="Čára"/>
          <p:cNvSpPr/>
          <p:nvPr/>
        </p:nvSpPr>
        <p:spPr>
          <a:xfrm>
            <a:off x="1778935" y="1700726"/>
            <a:ext cx="678372" cy="214827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ED1C24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8" name="Šipka"/>
          <p:cNvSpPr/>
          <p:nvPr/>
        </p:nvSpPr>
        <p:spPr>
          <a:xfrm>
            <a:off x="5036306" y="2827384"/>
            <a:ext cx="678372" cy="214826"/>
          </a:xfrm>
          <a:prstGeom prst="rightArrow">
            <a:avLst>
              <a:gd name="adj1" fmla="val 32000"/>
              <a:gd name="adj2" fmla="val 68783"/>
            </a:avLst>
          </a:prstGeom>
          <a:solidFill>
            <a:srgbClr val="ED1C24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9" name="Čárový graf"/>
          <p:cNvSpPr/>
          <p:nvPr/>
        </p:nvSpPr>
        <p:spPr>
          <a:xfrm>
            <a:off x="7139207" y="594648"/>
            <a:ext cx="1108058" cy="1105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" y="0"/>
                </a:moveTo>
                <a:cubicBezTo>
                  <a:pt x="87" y="0"/>
                  <a:pt x="0" y="87"/>
                  <a:pt x="0" y="194"/>
                </a:cubicBezTo>
                <a:lnTo>
                  <a:pt x="0" y="21404"/>
                </a:lnTo>
                <a:cubicBezTo>
                  <a:pt x="0" y="21511"/>
                  <a:pt x="87" y="21600"/>
                  <a:pt x="194" y="21600"/>
                </a:cubicBezTo>
                <a:lnTo>
                  <a:pt x="21406" y="21600"/>
                </a:lnTo>
                <a:cubicBezTo>
                  <a:pt x="21513" y="21600"/>
                  <a:pt x="21600" y="21511"/>
                  <a:pt x="21600" y="21404"/>
                </a:cubicBezTo>
                <a:lnTo>
                  <a:pt x="21600" y="20822"/>
                </a:lnTo>
                <a:cubicBezTo>
                  <a:pt x="21600" y="20715"/>
                  <a:pt x="21513" y="20628"/>
                  <a:pt x="21406" y="20628"/>
                </a:cubicBezTo>
                <a:lnTo>
                  <a:pt x="1163" y="20628"/>
                </a:lnTo>
                <a:cubicBezTo>
                  <a:pt x="1057" y="20628"/>
                  <a:pt x="970" y="20539"/>
                  <a:pt x="970" y="20432"/>
                </a:cubicBezTo>
                <a:lnTo>
                  <a:pt x="970" y="194"/>
                </a:lnTo>
                <a:cubicBezTo>
                  <a:pt x="970" y="87"/>
                  <a:pt x="883" y="0"/>
                  <a:pt x="776" y="0"/>
                </a:cubicBezTo>
                <a:lnTo>
                  <a:pt x="194" y="0"/>
                </a:lnTo>
                <a:close/>
                <a:moveTo>
                  <a:pt x="19991" y="7364"/>
                </a:moveTo>
                <a:lnTo>
                  <a:pt x="17165" y="8228"/>
                </a:lnTo>
                <a:lnTo>
                  <a:pt x="17811" y="8832"/>
                </a:lnTo>
                <a:lnTo>
                  <a:pt x="13288" y="13689"/>
                </a:lnTo>
                <a:lnTo>
                  <a:pt x="10021" y="10341"/>
                </a:lnTo>
                <a:lnTo>
                  <a:pt x="2932" y="17951"/>
                </a:lnTo>
                <a:lnTo>
                  <a:pt x="3799" y="18763"/>
                </a:lnTo>
                <a:lnTo>
                  <a:pt x="10041" y="12061"/>
                </a:lnTo>
                <a:lnTo>
                  <a:pt x="13327" y="15430"/>
                </a:lnTo>
                <a:lnTo>
                  <a:pt x="13766" y="14916"/>
                </a:lnTo>
                <a:lnTo>
                  <a:pt x="18678" y="9644"/>
                </a:lnTo>
                <a:lnTo>
                  <a:pt x="19324" y="10250"/>
                </a:lnTo>
                <a:lnTo>
                  <a:pt x="19991" y="7364"/>
                </a:lnTo>
                <a:close/>
              </a:path>
            </a:pathLst>
          </a:custGeom>
          <a:solidFill>
            <a:srgbClr val="000000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0" name="BAD-hlavni-pozitivni.png" descr="BAD-hlavni-pozitivni.png"/>
          <p:cNvPicPr>
            <a:picLocks noChangeAspect="1"/>
          </p:cNvPicPr>
          <p:nvPr/>
        </p:nvPicPr>
        <p:blipFill>
          <a:blip r:embed="rId2">
            <a:extLst/>
          </a:blip>
          <a:srcRect l="0" t="0" r="54412" b="0"/>
          <a:stretch>
            <a:fillRect/>
          </a:stretch>
        </p:blipFill>
        <p:spPr>
          <a:xfrm>
            <a:off x="7701734" y="412061"/>
            <a:ext cx="737526" cy="72597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74;p15"/>
          <p:cNvSpPr txBox="1"/>
          <p:nvPr/>
        </p:nvSpPr>
        <p:spPr>
          <a:xfrm>
            <a:off x="311699" y="206376"/>
            <a:ext cx="6539194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Proč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  <p:pic>
        <p:nvPicPr>
          <p:cNvPr id="152" name="Google Shape;75;p15" descr="Google Shape;75;p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nímek obrazovky 2022-06-14 v 17.13.37.png" descr="Snímek obrazovky 2022-06-14 v 17.13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364" y="1229072"/>
            <a:ext cx="5703252" cy="324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Snímek obrazovky 2022-06-14 v 17.14.22.png" descr="Snímek obrazovky 2022-06-14 v 17.14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489" y="1739727"/>
            <a:ext cx="1349262" cy="62142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od června roku 2021"/>
          <p:cNvSpPr txBox="1"/>
          <p:nvPr/>
        </p:nvSpPr>
        <p:spPr>
          <a:xfrm>
            <a:off x="1686300" y="2111255"/>
            <a:ext cx="1154138" cy="174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 defTabSz="914377">
              <a:defRPr b="1" sz="900">
                <a:solidFill>
                  <a:srgbClr val="ED1C2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od června roku 2021</a:t>
            </a:r>
          </a:p>
        </p:txBody>
      </p:sp>
      <p:sp>
        <p:nvSpPr>
          <p:cNvPr id="157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  <p:pic>
        <p:nvPicPr>
          <p:cNvPr id="158" name="Snímek obrazovky 2022-06-15 v 19.43.44.png" descr="Snímek obrazovky 2022-06-15 v 19.43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7277" y="2401930"/>
            <a:ext cx="932184" cy="1233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9" name="Snímek obrazovky 2022-06-17 v 12.06.46.png" descr="Snímek obrazovky 2022-06-17 v 12.06.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472" y="2401924"/>
            <a:ext cx="1025411" cy="12335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0" name="Michal Hladký Realizace zadání"/>
          <p:cNvSpPr txBox="1"/>
          <p:nvPr/>
        </p:nvSpPr>
        <p:spPr>
          <a:xfrm>
            <a:off x="399653" y="3751634"/>
            <a:ext cx="961048" cy="3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Michal Hladký</a:t>
            </a:r>
            <a:br>
              <a:rPr b="1"/>
            </a:br>
            <a:r>
              <a:t>Realizace zadání</a:t>
            </a:r>
          </a:p>
        </p:txBody>
      </p:sp>
      <p:sp>
        <p:nvSpPr>
          <p:cNvPr id="161" name="Kateřina Hejdrychová Koordinace a plánování"/>
          <p:cNvSpPr txBox="1"/>
          <p:nvPr/>
        </p:nvSpPr>
        <p:spPr>
          <a:xfrm>
            <a:off x="1585514" y="3751691"/>
            <a:ext cx="1304520" cy="3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Kateřina Hejdrychová</a:t>
            </a:r>
            <a:br>
              <a:rPr b="1"/>
            </a:br>
            <a:r>
              <a:t>Koordinace a plánování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nímek obrazovky 2022-06-14 v 23.28.06.png" descr="Snímek obrazovky 2022-06-14 v 23.28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6240" y="2760191"/>
            <a:ext cx="776289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Snímek obrazovky 2022-06-14 v 23.27.16.png" descr="Snímek obrazovky 2022-06-14 v 23.27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7665" y="1660070"/>
            <a:ext cx="833439" cy="80486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Koncepty, nápady, zadání"/>
          <p:cNvSpPr/>
          <p:nvPr/>
        </p:nvSpPr>
        <p:spPr>
          <a:xfrm>
            <a:off x="2271952" y="1199078"/>
            <a:ext cx="1528422" cy="843677"/>
          </a:xfrm>
          <a:prstGeom prst="rightArrow">
            <a:avLst>
              <a:gd name="adj1" fmla="val 63269"/>
              <a:gd name="adj2" fmla="val 52156"/>
            </a:avLst>
          </a:pr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Koncepty, nápady, zadání</a:t>
            </a:r>
          </a:p>
        </p:txBody>
      </p:sp>
      <p:sp>
        <p:nvSpPr>
          <p:cNvPr id="166" name="Plánování, koordinace, editace"/>
          <p:cNvSpPr/>
          <p:nvPr/>
        </p:nvSpPr>
        <p:spPr>
          <a:xfrm>
            <a:off x="2271952" y="2054078"/>
            <a:ext cx="1528422" cy="843677"/>
          </a:xfrm>
          <a:prstGeom prst="rightArrow">
            <a:avLst>
              <a:gd name="adj1" fmla="val 63269"/>
              <a:gd name="adj2" fmla="val 52156"/>
            </a:avLst>
          </a:pr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0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Plánování, koordinace, editace</a:t>
            </a:r>
          </a:p>
        </p:txBody>
      </p:sp>
      <p:sp>
        <p:nvSpPr>
          <p:cNvPr id="167" name="Vyhodnocení, kontrola"/>
          <p:cNvSpPr/>
          <p:nvPr/>
        </p:nvSpPr>
        <p:spPr>
          <a:xfrm>
            <a:off x="2271952" y="2920812"/>
            <a:ext cx="1528422" cy="843677"/>
          </a:xfrm>
          <a:prstGeom prst="rightArrow">
            <a:avLst>
              <a:gd name="adj1" fmla="val 63269"/>
              <a:gd name="adj2" fmla="val 52156"/>
            </a:avLst>
          </a:pr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Vyhodnocení, kontrola</a:t>
            </a:r>
          </a:p>
        </p:txBody>
      </p:sp>
      <p:sp>
        <p:nvSpPr>
          <p:cNvPr id="168" name="Tvorba (foto, video)"/>
          <p:cNvSpPr/>
          <p:nvPr/>
        </p:nvSpPr>
        <p:spPr>
          <a:xfrm>
            <a:off x="5593080" y="1794694"/>
            <a:ext cx="1361912" cy="535616"/>
          </a:xfrm>
          <a:prstGeom prst="rightArrow">
            <a:avLst>
              <a:gd name="adj1" fmla="val 63269"/>
              <a:gd name="adj2" fmla="val 73203"/>
            </a:avLst>
          </a:pr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9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Tvorba (foto, video)</a:t>
            </a:r>
          </a:p>
        </p:txBody>
      </p:sp>
      <p:sp>
        <p:nvSpPr>
          <p:cNvPr id="169" name="Správa"/>
          <p:cNvSpPr/>
          <p:nvPr/>
        </p:nvSpPr>
        <p:spPr>
          <a:xfrm>
            <a:off x="5593080" y="2355983"/>
            <a:ext cx="1361912" cy="535615"/>
          </a:xfrm>
          <a:prstGeom prst="rightArrow">
            <a:avLst>
              <a:gd name="adj1" fmla="val 63269"/>
              <a:gd name="adj2" fmla="val 73203"/>
            </a:avLst>
          </a:pr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Správa</a:t>
            </a:r>
          </a:p>
        </p:txBody>
      </p:sp>
      <p:sp>
        <p:nvSpPr>
          <p:cNvPr id="170" name="Správa, tvorba, reklamy"/>
          <p:cNvSpPr/>
          <p:nvPr/>
        </p:nvSpPr>
        <p:spPr>
          <a:xfrm>
            <a:off x="2271952" y="3786614"/>
            <a:ext cx="1528422" cy="843678"/>
          </a:xfrm>
          <a:prstGeom prst="rightArrow">
            <a:avLst>
              <a:gd name="adj1" fmla="val 63269"/>
              <a:gd name="adj2" fmla="val 52156"/>
            </a:avLst>
          </a:prstGeom>
          <a:solidFill>
            <a:srgbClr val="FFFFFF"/>
          </a:solidFill>
          <a:ln w="12700">
            <a:solidFill>
              <a:srgbClr val="ED1C24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Správa, tvorba, reklamy</a:t>
            </a:r>
          </a:p>
        </p:txBody>
      </p:sp>
      <p:sp>
        <p:nvSpPr>
          <p:cNvPr id="171" name="Reporty"/>
          <p:cNvSpPr/>
          <p:nvPr/>
        </p:nvSpPr>
        <p:spPr>
          <a:xfrm>
            <a:off x="5602284" y="2939281"/>
            <a:ext cx="1313829" cy="535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46" y="17633"/>
                </a:moveTo>
                <a:lnTo>
                  <a:pt x="6446" y="21600"/>
                </a:lnTo>
                <a:lnTo>
                  <a:pt x="0" y="10800"/>
                </a:lnTo>
                <a:lnTo>
                  <a:pt x="6446" y="0"/>
                </a:lnTo>
                <a:lnTo>
                  <a:pt x="6446" y="3967"/>
                </a:lnTo>
                <a:lnTo>
                  <a:pt x="21600" y="3967"/>
                </a:lnTo>
                <a:lnTo>
                  <a:pt x="21600" y="17633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ED1C2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>
                <a:solidFill>
                  <a:srgbClr val="ED1C24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Reporty</a:t>
            </a:r>
          </a:p>
        </p:txBody>
      </p:sp>
      <p:pic>
        <p:nvPicPr>
          <p:cNvPr id="172" name="Snímek obrazovky 2022-06-15 v 14.52.24.png" descr="Snímek obrazovky 2022-06-15 v 14.52.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1934" y="4061317"/>
            <a:ext cx="968947" cy="877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Flickr_logo.png" descr="Flickr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3468" y="3730388"/>
            <a:ext cx="825878" cy="250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nímek obrazovky 2022-06-15 v 14.57.11.png" descr="Snímek obrazovky 2022-06-15 v 14.57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26707" y="4225821"/>
            <a:ext cx="1557533" cy="41515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  <p:sp>
        <p:nvSpPr>
          <p:cNvPr id="176" name="Obdélník"/>
          <p:cNvSpPr/>
          <p:nvPr/>
        </p:nvSpPr>
        <p:spPr>
          <a:xfrm>
            <a:off x="4063139" y="3135074"/>
            <a:ext cx="1270001" cy="415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7" name="Snímek obrazovky 2022-06-15 v 19.43.44.png" descr="Snímek obrazovky 2022-06-15 v 19.43.4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9638" y="1982274"/>
            <a:ext cx="1270001" cy="16806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8" name="Snímek obrazovky 2022-06-17 v 12.06.46.png" descr="Snímek obrazovky 2022-06-17 v 12.06.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36140" y="1982274"/>
            <a:ext cx="1397001" cy="16806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9" name="Kateřina Hejdrychová"/>
          <p:cNvSpPr txBox="1"/>
          <p:nvPr/>
        </p:nvSpPr>
        <p:spPr>
          <a:xfrm>
            <a:off x="422497" y="3735751"/>
            <a:ext cx="1444283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Kateřina Hejdrychová</a:t>
            </a:r>
          </a:p>
        </p:txBody>
      </p:sp>
      <p:sp>
        <p:nvSpPr>
          <p:cNvPr id="180" name="Michal Hladký"/>
          <p:cNvSpPr txBox="1"/>
          <p:nvPr/>
        </p:nvSpPr>
        <p:spPr>
          <a:xfrm>
            <a:off x="4141397" y="3735751"/>
            <a:ext cx="986486" cy="2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Michal Hladký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nímek obrazovky 2022-06-14 v 23.27.16.png" descr="Snímek obrazovky 2022-06-14 v 23.27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012" y="1131655"/>
            <a:ext cx="833439" cy="8048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3" name="2D spojnicový graf"/>
          <p:cNvGraphicFramePr/>
          <p:nvPr/>
        </p:nvGraphicFramePr>
        <p:xfrm>
          <a:off x="1127382" y="1737844"/>
          <a:ext cx="2547987" cy="261642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pSp>
        <p:nvGrpSpPr>
          <p:cNvPr id="187" name="Seskupit"/>
          <p:cNvGrpSpPr/>
          <p:nvPr/>
        </p:nvGrpSpPr>
        <p:grpSpPr>
          <a:xfrm>
            <a:off x="4076414" y="1784126"/>
            <a:ext cx="4102902" cy="2714130"/>
            <a:chOff x="0" y="0"/>
            <a:chExt cx="4102900" cy="2714129"/>
          </a:xfrm>
        </p:grpSpPr>
        <p:pic>
          <p:nvPicPr>
            <p:cNvPr id="184" name="Snímek obrazovky 2022-06-15 v 14.18.22.png" descr="Snímek obrazovky 2022-06-15 v 14.18.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02901" cy="2691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Ovál"/>
            <p:cNvSpPr/>
            <p:nvPr/>
          </p:nvSpPr>
          <p:spPr>
            <a:xfrm>
              <a:off x="1157732" y="253391"/>
              <a:ext cx="1017654" cy="490012"/>
            </a:xfrm>
            <a:prstGeom prst="ellipse">
              <a:avLst/>
            </a:prstGeom>
            <a:solidFill>
              <a:srgbClr val="000000">
                <a:alpha val="0"/>
              </a:srgbClr>
            </a:solidFill>
            <a:ln w="12700" cap="flat">
              <a:solidFill>
                <a:srgbClr val="ED1C24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" name="Obdélník"/>
            <p:cNvSpPr/>
            <p:nvPr/>
          </p:nvSpPr>
          <p:spPr>
            <a:xfrm>
              <a:off x="32228" y="580376"/>
              <a:ext cx="440106" cy="213375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88" name="Kruh"/>
          <p:cNvSpPr/>
          <p:nvPr/>
        </p:nvSpPr>
        <p:spPr>
          <a:xfrm>
            <a:off x="5465190" y="3046876"/>
            <a:ext cx="490011" cy="490011"/>
          </a:xfrm>
          <a:prstGeom prst="ellipse">
            <a:avLst/>
          </a:prstGeom>
          <a:solidFill>
            <a:srgbClr val="000000">
              <a:alpha val="0"/>
            </a:srgbClr>
          </a:solidFill>
          <a:ln w="12700">
            <a:solidFill>
              <a:srgbClr val="ED1C24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9" name="Kruh"/>
          <p:cNvSpPr/>
          <p:nvPr/>
        </p:nvSpPr>
        <p:spPr>
          <a:xfrm>
            <a:off x="7580129" y="3660030"/>
            <a:ext cx="490011" cy="490011"/>
          </a:xfrm>
          <a:prstGeom prst="ellipse">
            <a:avLst/>
          </a:prstGeom>
          <a:solidFill>
            <a:srgbClr val="000000">
              <a:alpha val="0"/>
            </a:srgbClr>
          </a:solidFill>
          <a:ln w="12700">
            <a:solidFill>
              <a:srgbClr val="ED1C24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0" name="Snímek obrazovky 2022-06-15 v 14.22.02.png" descr="Snímek obrazovky 2022-06-15 v 14.22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83768" y="2736063"/>
            <a:ext cx="962026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nímek obrazovky 2022-06-15 v 14.22.15.png" descr="Snímek obrazovky 2022-06-15 v 14.22.1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84001" y="2773989"/>
            <a:ext cx="969534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nímek obrazovky 2022-06-15 v 14.22.48.png" descr="Snímek obrazovky 2022-06-15 v 14.22.4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36489" y="3160224"/>
            <a:ext cx="966789" cy="40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75;p15" descr="Google Shape;75;p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762198" y="3507475"/>
            <a:ext cx="1649501" cy="16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úspěšně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nímek obrazovky 2022-06-14 v 23.27.16.png" descr="Snímek obrazovky 2022-06-14 v 23.27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012" y="1131655"/>
            <a:ext cx="833439" cy="8048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Seskupit"/>
          <p:cNvGrpSpPr/>
          <p:nvPr/>
        </p:nvGrpSpPr>
        <p:grpSpPr>
          <a:xfrm>
            <a:off x="550613" y="2273192"/>
            <a:ext cx="3411766" cy="2091770"/>
            <a:chOff x="0" y="0"/>
            <a:chExt cx="3411765" cy="2091768"/>
          </a:xfrm>
        </p:grpSpPr>
        <p:grpSp>
          <p:nvGrpSpPr>
            <p:cNvPr id="200" name="Seskupit"/>
            <p:cNvGrpSpPr/>
            <p:nvPr/>
          </p:nvGrpSpPr>
          <p:grpSpPr>
            <a:xfrm>
              <a:off x="0" y="0"/>
              <a:ext cx="3162089" cy="2091769"/>
              <a:chOff x="0" y="0"/>
              <a:chExt cx="3162088" cy="2091768"/>
            </a:xfrm>
          </p:grpSpPr>
          <p:pic>
            <p:nvPicPr>
              <p:cNvPr id="197" name="Snímek obrazovky 2022-06-15 v 14.18.22.png" descr="Snímek obrazovky 2022-06-15 v 14.18.2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162089" cy="20747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8" name="Ovál"/>
              <p:cNvSpPr/>
              <p:nvPr/>
            </p:nvSpPr>
            <p:spPr>
              <a:xfrm>
                <a:off x="892259" y="195288"/>
                <a:ext cx="784303" cy="377650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solidFill>
                  <a:srgbClr val="ED1C24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9" name="Obdélník"/>
              <p:cNvSpPr/>
              <p:nvPr/>
            </p:nvSpPr>
            <p:spPr>
              <a:xfrm>
                <a:off x="24838" y="447293"/>
                <a:ext cx="339188" cy="1644476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01" name="Kruh"/>
            <p:cNvSpPr/>
            <p:nvPr/>
          </p:nvSpPr>
          <p:spPr>
            <a:xfrm>
              <a:off x="1070324" y="973196"/>
              <a:ext cx="377650" cy="377649"/>
            </a:xfrm>
            <a:prstGeom prst="ellipse">
              <a:avLst/>
            </a:prstGeom>
            <a:solidFill>
              <a:srgbClr val="000000">
                <a:alpha val="0"/>
              </a:srgbClr>
            </a:solidFill>
            <a:ln w="12700" cap="flat">
              <a:solidFill>
                <a:srgbClr val="ED1C24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" name="Kruh"/>
            <p:cNvSpPr/>
            <p:nvPr/>
          </p:nvSpPr>
          <p:spPr>
            <a:xfrm>
              <a:off x="2700298" y="1445751"/>
              <a:ext cx="377650" cy="377650"/>
            </a:xfrm>
            <a:prstGeom prst="ellipse">
              <a:avLst/>
            </a:prstGeom>
            <a:solidFill>
              <a:srgbClr val="000000">
                <a:alpha val="0"/>
              </a:srgbClr>
            </a:solidFill>
            <a:ln w="12700" cap="flat">
              <a:solidFill>
                <a:srgbClr val="ED1C24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3" name="Snímek obrazovky 2022-06-15 v 14.22.02.png" descr="Snímek obrazovky 2022-06-15 v 14.22.0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69990" y="733653"/>
              <a:ext cx="741430" cy="308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Snímek obrazovky 2022-06-15 v 14.22.15.png" descr="Snímek obrazovky 2022-06-15 v 14.22.1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4125" y="762883"/>
              <a:ext cx="747216" cy="308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Snímek obrazovky 2022-06-15 v 14.22.48.png" descr="Snímek obrazovky 2022-06-15 v 14.22.4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66665" y="1060553"/>
              <a:ext cx="745101" cy="311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" name="Snímek obrazovky 2022-06-15 v 0.02.02.png" descr="Snímek obrazovky 2022-06-15 v 0.02.02.png"/>
          <p:cNvPicPr>
            <a:picLocks noChangeAspect="1"/>
          </p:cNvPicPr>
          <p:nvPr/>
        </p:nvPicPr>
        <p:blipFill>
          <a:blip r:embed="rId7">
            <a:extLst/>
          </a:blip>
          <a:srcRect l="55473" t="0" r="0" b="0"/>
          <a:stretch>
            <a:fillRect/>
          </a:stretch>
        </p:blipFill>
        <p:spPr>
          <a:xfrm>
            <a:off x="4192760" y="1378223"/>
            <a:ext cx="2408982" cy="30051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8" name="Snímek obrazovky 2022-06-15 v 14.26.18.png" descr="Snímek obrazovky 2022-06-15 v 14.26.1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25934" y="1437622"/>
            <a:ext cx="1368908" cy="1113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nímek obrazovky 2022-06-15 v 14.32.24.png" descr="Snímek obrazovky 2022-06-15 v 14.32.2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92528" y="2615164"/>
            <a:ext cx="1662287" cy="17869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0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úspěšně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2D spojnicový graf"/>
          <p:cNvGraphicFramePr/>
          <p:nvPr/>
        </p:nvGraphicFramePr>
        <p:xfrm>
          <a:off x="903207" y="1773083"/>
          <a:ext cx="3068327" cy="254595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pic>
        <p:nvPicPr>
          <p:cNvPr id="213" name="Snímek obrazovky 2022-06-14 v 23.28.06.png" descr="Snímek obrazovky 2022-06-14 v 23.28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383" y="1157210"/>
            <a:ext cx="776289" cy="76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Seskupit"/>
          <p:cNvGrpSpPr/>
          <p:nvPr/>
        </p:nvGrpSpPr>
        <p:grpSpPr>
          <a:xfrm>
            <a:off x="4130842" y="1743375"/>
            <a:ext cx="4834689" cy="2795632"/>
            <a:chOff x="0" y="0"/>
            <a:chExt cx="4834687" cy="2795631"/>
          </a:xfrm>
        </p:grpSpPr>
        <p:grpSp>
          <p:nvGrpSpPr>
            <p:cNvPr id="218" name="Seskupit"/>
            <p:cNvGrpSpPr/>
            <p:nvPr/>
          </p:nvGrpSpPr>
          <p:grpSpPr>
            <a:xfrm>
              <a:off x="0" y="0"/>
              <a:ext cx="4834688" cy="2786661"/>
              <a:chOff x="0" y="0"/>
              <a:chExt cx="4834687" cy="2786660"/>
            </a:xfrm>
          </p:grpSpPr>
          <p:pic>
            <p:nvPicPr>
              <p:cNvPr id="214" name="Snímek obrazovky 2022-06-14 v 16.20.11.png" descr="Snímek obrazovky 2022-06-14 v 16.20.1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834688" cy="2786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5" name="Kruh"/>
              <p:cNvSpPr/>
              <p:nvPr/>
            </p:nvSpPr>
            <p:spPr>
              <a:xfrm>
                <a:off x="1805321" y="1294614"/>
                <a:ext cx="490011" cy="490011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solidFill>
                  <a:srgbClr val="ED1C24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16" name="Ovál"/>
              <p:cNvSpPr/>
              <p:nvPr/>
            </p:nvSpPr>
            <p:spPr>
              <a:xfrm>
                <a:off x="1070952" y="258110"/>
                <a:ext cx="953083" cy="490011"/>
              </a:xfrm>
              <a:prstGeom prst="ellipse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solidFill>
                  <a:srgbClr val="ED1C24"/>
                </a:solidFill>
                <a:prstDash val="solid"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algn="ctr" defTabSz="309562">
                  <a:defRPr sz="1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17" name="Snímek obrazovky 2022-06-15 v 14.21.43.png" descr="Snímek obrazovky 2022-06-15 v 14.21.4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366762" y="1066238"/>
                <a:ext cx="876301" cy="4143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9" name="Obdélník"/>
            <p:cNvSpPr/>
            <p:nvPr/>
          </p:nvSpPr>
          <p:spPr>
            <a:xfrm>
              <a:off x="68142" y="661878"/>
              <a:ext cx="440107" cy="2133754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21" name="Google Shape;74;p15"/>
          <p:cNvSpPr txBox="1"/>
          <p:nvPr/>
        </p:nvSpPr>
        <p:spPr>
          <a:xfrm>
            <a:off x="311699" y="206376"/>
            <a:ext cx="8520602" cy="7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b="1" sz="2800">
                <a:solidFill>
                  <a:srgbClr val="ED1C24"/>
                </a:solidFill>
                <a:latin typeface="DM Sans"/>
                <a:ea typeface="DM Sans"/>
                <a:cs typeface="DM Sans"/>
                <a:sym typeface="DM Sans"/>
              </a:defRPr>
            </a:pPr>
            <a:r>
              <a:t>Jak úspěšně </a:t>
            </a:r>
            <a:r>
              <a:rPr>
                <a:solidFill>
                  <a:srgbClr val="000000"/>
                </a:solidFill>
              </a:rPr>
              <a:t>spravujeme sociální sítě?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